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96" r:id="rId2"/>
  </p:sldIdLst>
  <p:sldSz cx="32918400" cy="43891200"/>
  <p:notesSz cx="6858000" cy="9144000"/>
  <p:defaultTextStyle>
    <a:defPPr>
      <a:defRPr lang="en-US"/>
    </a:defPPr>
    <a:lvl1pPr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194560"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389120"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583680"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778240"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0972800" algn="l" defTabSz="2194560" rtl="0" eaLnBrk="1" latinLnBrk="0" hangingPunct="1"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13167360" algn="l" defTabSz="2194560" rtl="0" eaLnBrk="1" latinLnBrk="0" hangingPunct="1"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15361920" algn="l" defTabSz="2194560" rtl="0" eaLnBrk="1" latinLnBrk="0" hangingPunct="1"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17556480" algn="l" defTabSz="2194560" rtl="0" eaLnBrk="1" latinLnBrk="0" hangingPunct="1"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F89E37"/>
    <a:srgbClr val="CD8430"/>
    <a:srgbClr val="3D5775"/>
    <a:srgbClr val="29466C"/>
    <a:srgbClr val="12376C"/>
    <a:srgbClr val="3A6B86"/>
    <a:srgbClr val="B3A5E6"/>
    <a:srgbClr val="9F8BC1"/>
    <a:srgbClr val="BFA8E6"/>
    <a:srgbClr val="DC8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12"/>
  </p:normalViewPr>
  <p:slideViewPr>
    <p:cSldViewPr snapToObjects="1">
      <p:cViewPr>
        <p:scale>
          <a:sx n="33" d="100"/>
          <a:sy n="33" d="100"/>
        </p:scale>
        <p:origin x="485" y="-258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A937F9BE-9599-CD44-B36F-7E746E9AEA0D}" type="datetime1">
              <a:rPr lang="en-US"/>
              <a:pPr>
                <a:defRPr/>
              </a:pPr>
              <a:t>11/28/2019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2DB6D28B-A8CA-5D48-92A1-0D3D9EF916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77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1pPr>
    <a:lvl2pPr marL="2194560"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2pPr>
    <a:lvl3pPr marL="4389120"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3pPr>
    <a:lvl4pPr marL="6583680"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4pPr>
    <a:lvl5pPr marL="8778240"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2820C-EC62-8C43-8218-64D5F0DFF837}"/>
              </a:ext>
            </a:extLst>
          </p:cNvPr>
          <p:cNvSpPr/>
          <p:nvPr userDrawn="1"/>
        </p:nvSpPr>
        <p:spPr>
          <a:xfrm>
            <a:off x="-1" y="0"/>
            <a:ext cx="32918401" cy="43891200"/>
          </a:xfrm>
          <a:prstGeom prst="rect">
            <a:avLst/>
          </a:prstGeom>
          <a:gradFill>
            <a:gsLst>
              <a:gs pos="0">
                <a:srgbClr val="3D5775"/>
              </a:gs>
              <a:gs pos="17000">
                <a:srgbClr val="0C2344"/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76378" y="7244083"/>
            <a:ext cx="27581177" cy="345181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3400">
                <a:solidFill>
                  <a:schemeClr val="tx1"/>
                </a:solidFill>
                <a:latin typeface="Calibri"/>
              </a:defRPr>
            </a:lvl1pPr>
            <a:lvl2pPr marL="0" indent="-36576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3400">
                <a:solidFill>
                  <a:schemeClr val="tx1"/>
                </a:solidFill>
                <a:latin typeface="Calibri"/>
              </a:defRPr>
            </a:lvl2pPr>
            <a:lvl3pPr marL="850392" indent="-365760">
              <a:lnSpc>
                <a:spcPct val="130000"/>
              </a:lnSpc>
              <a:spcBef>
                <a:spcPts val="0"/>
              </a:spcBef>
              <a:defRPr sz="3400">
                <a:solidFill>
                  <a:schemeClr val="tx1"/>
                </a:solidFill>
                <a:latin typeface="Calibri"/>
              </a:defRPr>
            </a:lvl3pPr>
            <a:lvl4pPr marL="1298448" indent="-36576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3400">
                <a:solidFill>
                  <a:schemeClr val="tx1"/>
                </a:solidFill>
                <a:latin typeface="Calibri"/>
              </a:defRPr>
            </a:lvl4pPr>
            <a:lvl5pPr marL="1737360" indent="-36576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3400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E45000-DD51-A649-9031-7E66426C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76" y="7073901"/>
            <a:ext cx="32918400" cy="36817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D408-6BB8-E44B-9A49-D065375353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81401" y="46808"/>
            <a:ext cx="8521700" cy="756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0B575-BEFB-DE4E-A548-5C7ACCB5E7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76" y="0"/>
            <a:ext cx="10198100" cy="1087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69D46A-E502-B54C-8EDF-21EB8849A9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4133" y="919264"/>
            <a:ext cx="2901267" cy="4979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D28E7-F5F6-2A4B-B253-E062327899F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9724973" y="847256"/>
            <a:ext cx="2071931" cy="2825360"/>
          </a:xfrm>
          <a:prstGeom prst="rect">
            <a:avLst/>
          </a:prstGeom>
        </p:spPr>
      </p:pic>
      <p:sp>
        <p:nvSpPr>
          <p:cNvPr id="11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05872" y="559224"/>
            <a:ext cx="24038158" cy="45364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ctr" defTabSz="43891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8450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368" userDrawn="1">
          <p15:clr>
            <a:srgbClr val="FBAE40"/>
          </p15:clr>
        </p15:guide>
        <p15:guide id="2" pos="20030" userDrawn="1">
          <p15:clr>
            <a:srgbClr val="FBAE40"/>
          </p15:clr>
        </p15:guide>
        <p15:guide id="3" pos="13997" userDrawn="1">
          <p15:clr>
            <a:srgbClr val="FBAE40"/>
          </p15:clr>
        </p15:guide>
        <p15:guide id="4" pos="13316" userDrawn="1">
          <p15:clr>
            <a:srgbClr val="FBAE40"/>
          </p15:clr>
        </p15:guide>
        <p15:guide id="5" pos="7329" userDrawn="1">
          <p15:clr>
            <a:srgbClr val="FBAE40"/>
          </p15:clr>
        </p15:guide>
        <p15:guide id="6" pos="6694" userDrawn="1">
          <p15:clr>
            <a:srgbClr val="FBAE40"/>
          </p15:clr>
        </p15:guide>
        <p15:guide id="7" pos="661" userDrawn="1">
          <p15:clr>
            <a:srgbClr val="FBAE40"/>
          </p15:clr>
        </p15:guide>
        <p15:guide id="8" orient="horz" pos="5160" userDrawn="1">
          <p15:clr>
            <a:srgbClr val="FBAE40"/>
          </p15:clr>
        </p15:guide>
        <p15:guide id="9" orient="horz" pos="5977" userDrawn="1">
          <p15:clr>
            <a:srgbClr val="FBAE40"/>
          </p15:clr>
        </p15:guide>
        <p15:guide id="10" orient="horz" pos="26933" userDrawn="1">
          <p15:clr>
            <a:srgbClr val="FBAE40"/>
          </p15:clr>
        </p15:guide>
        <p15:guide id="11" orient="horz" pos="534" userDrawn="1">
          <p15:clr>
            <a:srgbClr val="FBAE40"/>
          </p15:clr>
        </p15:guide>
        <p15:guide id="12" orient="horz" pos="2257" userDrawn="1">
          <p15:clr>
            <a:srgbClr val="FBAE40"/>
          </p15:clr>
        </p15:guide>
        <p15:guide id="13" orient="horz" pos="584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46" r:id="rId1"/>
  </p:sldLayoutIdLst>
  <p:txStyles>
    <p:titleStyle>
      <a:lvl1pPr algn="ctr" defTabSz="2194560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ＭＳ Ｐゴシック" charset="-128"/>
          <a:cs typeface="ＭＳ Ｐゴシック"/>
        </a:defRPr>
      </a:lvl1pPr>
      <a:lvl2pPr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2pPr>
      <a:lvl3pPr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3pPr>
      <a:lvl4pPr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4pPr>
      <a:lvl5pPr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5pPr>
      <a:lvl6pPr marL="2194560"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</a:defRPr>
      </a:lvl6pPr>
      <a:lvl7pPr marL="4389120"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</a:defRPr>
      </a:lvl7pPr>
      <a:lvl8pPr marL="6583680"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</a:defRPr>
      </a:lvl8pPr>
      <a:lvl9pPr marL="8778240"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1645920" indent="-164592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1pPr>
      <a:lvl2pPr marL="3566160" indent="-137160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5486400" indent="-109728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7680960" indent="-109728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9875520" indent="-109728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96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18" Type="http://schemas.openxmlformats.org/officeDocument/2006/relationships/image" Target="../media/image2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 186">
            <a:extLst>
              <a:ext uri="{FF2B5EF4-FFF2-40B4-BE49-F238E27FC236}">
                <a16:creationId xmlns:a16="http://schemas.microsoft.com/office/drawing/2014/main" id="{A902A3CB-0E44-4A12-8AF2-119D0DD23B0D}"/>
              </a:ext>
            </a:extLst>
          </p:cNvPr>
          <p:cNvSpPr/>
          <p:nvPr/>
        </p:nvSpPr>
        <p:spPr>
          <a:xfrm>
            <a:off x="22298639" y="8198831"/>
            <a:ext cx="9532800" cy="120185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Round Same Side Corner Rectangle 101">
            <a:extLst>
              <a:ext uri="{FF2B5EF4-FFF2-40B4-BE49-F238E27FC236}">
                <a16:creationId xmlns:a16="http://schemas.microsoft.com/office/drawing/2014/main" id="{1C930F23-93B4-4981-8653-7BD3788D657F}"/>
              </a:ext>
            </a:extLst>
          </p:cNvPr>
          <p:cNvSpPr/>
          <p:nvPr/>
        </p:nvSpPr>
        <p:spPr>
          <a:xfrm flipV="1">
            <a:off x="1081089" y="8321500"/>
            <a:ext cx="9532800" cy="5047356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ound Same Side Corner Rectangle 101">
            <a:extLst>
              <a:ext uri="{FF2B5EF4-FFF2-40B4-BE49-F238E27FC236}">
                <a16:creationId xmlns:a16="http://schemas.microsoft.com/office/drawing/2014/main" id="{A6BA378E-1422-4174-9DC5-55626E2275AD}"/>
              </a:ext>
            </a:extLst>
          </p:cNvPr>
          <p:cNvSpPr/>
          <p:nvPr/>
        </p:nvSpPr>
        <p:spPr>
          <a:xfrm flipV="1">
            <a:off x="22259564" y="36420549"/>
            <a:ext cx="9532800" cy="6946500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ound Same Side Corner Rectangle 101">
            <a:extLst>
              <a:ext uri="{FF2B5EF4-FFF2-40B4-BE49-F238E27FC236}">
                <a16:creationId xmlns:a16="http://schemas.microsoft.com/office/drawing/2014/main" id="{A318E9CC-8055-4F84-BDF3-67FDF059B77C}"/>
              </a:ext>
            </a:extLst>
          </p:cNvPr>
          <p:cNvSpPr/>
          <p:nvPr/>
        </p:nvSpPr>
        <p:spPr>
          <a:xfrm flipV="1">
            <a:off x="1026603" y="22233632"/>
            <a:ext cx="9532800" cy="6946500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ound Same Side Corner Rectangle 101">
            <a:extLst>
              <a:ext uri="{FF2B5EF4-FFF2-40B4-BE49-F238E27FC236}">
                <a16:creationId xmlns:a16="http://schemas.microsoft.com/office/drawing/2014/main" id="{5B2EBCF1-C467-4677-9DF7-3D0BC5EF78F1}"/>
              </a:ext>
            </a:extLst>
          </p:cNvPr>
          <p:cNvSpPr/>
          <p:nvPr/>
        </p:nvSpPr>
        <p:spPr>
          <a:xfrm flipV="1">
            <a:off x="11673603" y="21945600"/>
            <a:ext cx="9532800" cy="6946500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ound Same Side Corner Rectangle 82">
            <a:extLst>
              <a:ext uri="{FF2B5EF4-FFF2-40B4-BE49-F238E27FC236}">
                <a16:creationId xmlns:a16="http://schemas.microsoft.com/office/drawing/2014/main" id="{16620DCE-17A0-1241-828D-BCF91DE7FF7C}"/>
              </a:ext>
            </a:extLst>
          </p:cNvPr>
          <p:cNvSpPr/>
          <p:nvPr/>
        </p:nvSpPr>
        <p:spPr>
          <a:xfrm>
            <a:off x="1081089" y="8192072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ound Same Side Corner Rectangle 102">
            <a:extLst>
              <a:ext uri="{FF2B5EF4-FFF2-40B4-BE49-F238E27FC236}">
                <a16:creationId xmlns:a16="http://schemas.microsoft.com/office/drawing/2014/main" id="{3556196F-BE93-D740-9B4B-BDDDB3679D7A}"/>
              </a:ext>
            </a:extLst>
          </p:cNvPr>
          <p:cNvSpPr/>
          <p:nvPr/>
        </p:nvSpPr>
        <p:spPr>
          <a:xfrm flipV="1">
            <a:off x="11678928" y="8192072"/>
            <a:ext cx="9532800" cy="5158169"/>
          </a:xfrm>
          <a:prstGeom prst="round2SameRect">
            <a:avLst>
              <a:gd name="adj1" fmla="val 2613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5">
            <a:extLst>
              <a:ext uri="{FF2B5EF4-FFF2-40B4-BE49-F238E27FC236}">
                <a16:creationId xmlns:a16="http://schemas.microsoft.com/office/drawing/2014/main" id="{8A9A5A77-5187-1B4C-A56B-A0E9405CA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846" y="8349702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Summary</a:t>
            </a:r>
          </a:p>
        </p:txBody>
      </p:sp>
      <p:sp>
        <p:nvSpPr>
          <p:cNvPr id="137" name="Round Same Side Corner Rectangle 136">
            <a:extLst>
              <a:ext uri="{FF2B5EF4-FFF2-40B4-BE49-F238E27FC236}">
                <a16:creationId xmlns:a16="http://schemas.microsoft.com/office/drawing/2014/main" id="{6D2ED8D7-15F1-7445-96D6-8DB574C89B27}"/>
              </a:ext>
            </a:extLst>
          </p:cNvPr>
          <p:cNvSpPr/>
          <p:nvPr/>
        </p:nvSpPr>
        <p:spPr>
          <a:xfrm>
            <a:off x="11678928" y="26238295"/>
            <a:ext cx="9532800" cy="1067244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5">
            <a:extLst>
              <a:ext uri="{FF2B5EF4-FFF2-40B4-BE49-F238E27FC236}">
                <a16:creationId xmlns:a16="http://schemas.microsoft.com/office/drawing/2014/main" id="{EF4D20C5-D498-BD47-896A-63DD2909E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5698" y="26387196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solidFill>
                  <a:schemeClr val="bg1"/>
                </a:solidFill>
                <a:latin typeface="+mj-lt"/>
                <a:cs typeface="Calibri"/>
              </a:rPr>
              <a:t>Heading: Calibri Bold 44pt</a:t>
            </a:r>
          </a:p>
        </p:txBody>
      </p:sp>
      <p:sp>
        <p:nvSpPr>
          <p:cNvPr id="141" name="TextBox 28">
            <a:extLst>
              <a:ext uri="{FF2B5EF4-FFF2-40B4-BE49-F238E27FC236}">
                <a16:creationId xmlns:a16="http://schemas.microsoft.com/office/drawing/2014/main" id="{42A800AF-F250-A84E-8C50-76285D4E4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68" y="9632232"/>
            <a:ext cx="856932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We report the observation of a large ZBCP in superconducting junction structures mediated by surface states of the Dirac semimetal Cd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 Our detailed analyses suggest that this large ZBCP is most likely not caused by MZMs. We attribute it, instead, to the existence of a supercurrent between two far-separated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superconducting Al electrodes.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28">
                <a:extLst>
                  <a:ext uri="{FF2B5EF4-FFF2-40B4-BE49-F238E27FC236}">
                    <a16:creationId xmlns:a16="http://schemas.microsoft.com/office/drawing/2014/main" id="{8F694F28-66D4-9F40-B0D2-8069EC4FCD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70448" y="8546724"/>
                <a:ext cx="8518865" cy="4322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account for the junction geometry, we regularize the Hamiltonian on a lattice and add a spatially dependent superconducting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meanfield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obtain the BdG-Hamiltonian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CA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CA" sz="28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Δ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CA" sz="28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Δ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†</m:t>
                                    </m:r>
                                  </m:sup>
                                </m:sSup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−(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𝜏</m:t>
                                </m:r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𝜇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.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CA" sz="16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time-reversal operation with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p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=−1, 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chemical potential. In numerical simulations, we further add terms that are consistent with symmetry class DIII.</a:t>
                </a:r>
              </a:p>
            </p:txBody>
          </p:sp>
        </mc:Choice>
        <mc:Fallback>
          <p:sp>
            <p:nvSpPr>
              <p:cNvPr id="143" name="TextBox 28">
                <a:extLst>
                  <a:ext uri="{FF2B5EF4-FFF2-40B4-BE49-F238E27FC236}">
                    <a16:creationId xmlns:a16="http://schemas.microsoft.com/office/drawing/2014/main" id="{8F694F28-66D4-9F40-B0D2-8069EC4FC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70448" y="8546724"/>
                <a:ext cx="8518865" cy="4322915"/>
              </a:xfrm>
              <a:prstGeom prst="rect">
                <a:avLst/>
              </a:prstGeom>
              <a:blipFill>
                <a:blip r:embed="rId2"/>
                <a:stretch>
                  <a:fillRect l="-2504" t="-1269" b="-31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TextBox 28">
            <a:extLst>
              <a:ext uri="{FF2B5EF4-FFF2-40B4-BE49-F238E27FC236}">
                <a16:creationId xmlns:a16="http://schemas.microsoft.com/office/drawing/2014/main" id="{E8E64906-8C36-3E43-A3C4-123F836E4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5373" y="38219176"/>
            <a:ext cx="741222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[1] Z. Wang, H. Weng, Q. Wu, X. Dai, and Z. Fang.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Three-dimensional Dirac semimetal and quantum transport in CdAs.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Physical Review B, 88(12):125427, 2013.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[2] Yu M Ivanchenko and L A Zil’berman.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The Josephson Effect in Small Tunnel Contacts.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Soviet Physics JETP, 28(6):1272–1276, 1969.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[3] W. Yu, W. Pan, D.L. Medlin, M.A. Rodriguez, S.R. Lee, Zhi-qiang Bao,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and F. Zhang.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 and 4  Josephson Effects Mediated by a Dirac Semimetal.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Physical Review Letters, 120(17):177704, apr 2018.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[4] Anffany Chen, D I Pikulin, and M Franz.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Josephson current signatures of Majorana flat bands on the surface of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time-reversal-invariant Weyl and Dirac semimetals.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174505:1–7, 2017.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5B6733-DB1A-0C4C-8FCB-2419C6358869}"/>
              </a:ext>
            </a:extLst>
          </p:cNvPr>
          <p:cNvSpPr txBox="1"/>
          <p:nvPr/>
        </p:nvSpPr>
        <p:spPr>
          <a:xfrm>
            <a:off x="5337334" y="3405279"/>
            <a:ext cx="2279053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bg1"/>
                </a:solidFill>
                <a:latin typeface="+mj-lt"/>
                <a:cs typeface="Calibri"/>
              </a:rPr>
              <a:t>R. Haenel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1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</a:t>
            </a:r>
            <a:r>
              <a:rPr lang="en-US" sz="4000" u="sng" dirty="0">
                <a:solidFill>
                  <a:schemeClr val="bg1"/>
                </a:solidFill>
                <a:latin typeface="+mj-lt"/>
                <a:cs typeface="Calibri"/>
              </a:rPr>
              <a:t>W. Yu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2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M.A. Rodriguez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2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S.R. Lee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2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F. Zhang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4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M. Franz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1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D. I. Pikulin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5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and W. Pan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2,3</a:t>
            </a:r>
            <a:endParaRPr lang="en-US" sz="40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AF39A17-EB62-7E4E-A52A-45DFA1165AA4}"/>
              </a:ext>
            </a:extLst>
          </p:cNvPr>
          <p:cNvSpPr txBox="1"/>
          <p:nvPr/>
        </p:nvSpPr>
        <p:spPr>
          <a:xfrm>
            <a:off x="753019" y="4855311"/>
            <a:ext cx="31403925" cy="2400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1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Stewart </a:t>
            </a:r>
            <a:r>
              <a:rPr lang="en-US" sz="3000" i="1" dirty="0" err="1">
                <a:solidFill>
                  <a:schemeClr val="bg1"/>
                </a:solidFill>
                <a:latin typeface="+mn-lt"/>
                <a:cs typeface="Calibri"/>
              </a:rPr>
              <a:t>Blusson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 Quantum Matter Institute, University of British Columbia, Vancouver </a:t>
            </a:r>
          </a:p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2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Sandia National Laboratories, Albuquerque, New Mexico</a:t>
            </a:r>
          </a:p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3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Sandia National Laboratories, Livermore, California </a:t>
            </a:r>
          </a:p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4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University of Texas at Dallas </a:t>
            </a:r>
          </a:p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5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Microsoft Station Q, University of California, Santa Barbara</a:t>
            </a:r>
          </a:p>
        </p:txBody>
      </p: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23042830-AA3F-664B-9807-8934B647F642}"/>
              </a:ext>
            </a:extLst>
          </p:cNvPr>
          <p:cNvSpPr txBox="1">
            <a:spLocks/>
          </p:cNvSpPr>
          <p:nvPr/>
        </p:nvSpPr>
        <p:spPr>
          <a:xfrm>
            <a:off x="4685892" y="559224"/>
            <a:ext cx="23546616" cy="255454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ctr" defTabSz="43891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ＭＳ Ｐゴシック" charset="-128"/>
                <a:cs typeface="Arial"/>
              </a:defRPr>
            </a:lvl1pPr>
            <a:lvl2pPr marL="3566160" indent="-1371600" algn="l" defTabSz="219456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5486400" indent="-1097280" algn="l" defTabSz="219456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15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7680960" indent="-1097280" algn="l" defTabSz="219456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6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9875520" indent="-1097280" algn="l" defTabSz="219456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6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1207008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Large Zero Bias Conductance Peak</a:t>
            </a:r>
          </a:p>
          <a:p>
            <a:r>
              <a:rPr lang="en-CA" dirty="0"/>
              <a:t>in Dirac Semimetal-Superconductor Devices</a:t>
            </a:r>
          </a:p>
        </p:txBody>
      </p:sp>
      <p:sp>
        <p:nvSpPr>
          <p:cNvPr id="78" name="Round Same Side Corner Rectangle 82">
            <a:extLst>
              <a:ext uri="{FF2B5EF4-FFF2-40B4-BE49-F238E27FC236}">
                <a16:creationId xmlns:a16="http://schemas.microsoft.com/office/drawing/2014/main" id="{B62D5E00-11C0-4CA0-8B50-FB09C6C68721}"/>
              </a:ext>
            </a:extLst>
          </p:cNvPr>
          <p:cNvSpPr/>
          <p:nvPr/>
        </p:nvSpPr>
        <p:spPr>
          <a:xfrm>
            <a:off x="1054333" y="14081694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9CBA3DA-17C3-486E-B1F6-F19792CDEDC5}"/>
              </a:ext>
            </a:extLst>
          </p:cNvPr>
          <p:cNvSpPr/>
          <p:nvPr/>
        </p:nvSpPr>
        <p:spPr>
          <a:xfrm>
            <a:off x="1026603" y="15138060"/>
            <a:ext cx="9532800" cy="120185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Rectangle 15">
            <a:extLst>
              <a:ext uri="{FF2B5EF4-FFF2-40B4-BE49-F238E27FC236}">
                <a16:creationId xmlns:a16="http://schemas.microsoft.com/office/drawing/2014/main" id="{9A14639B-A5FC-4BA8-B912-0FD42A608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090" y="14239324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Experimental results</a:t>
            </a:r>
          </a:p>
        </p:txBody>
      </p:sp>
      <p:sp>
        <p:nvSpPr>
          <p:cNvPr id="81" name="TextBox 28">
            <a:extLst>
              <a:ext uri="{FF2B5EF4-FFF2-40B4-BE49-F238E27FC236}">
                <a16:creationId xmlns:a16="http://schemas.microsoft.com/office/drawing/2014/main" id="{32C2167A-9818-4352-92E7-23FE1D9E6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11" y="15392872"/>
            <a:ext cx="8596083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Majorana zero modes (MZMs) are widely seen as a promising route towards the realization of topological quantum computation. One of the experimental hallmarks of the presence of MZMs is a quantized zero bias conductance peak (ZBCP) in differential conductance measurements. Here, we report the observation of such a large ZBCP in transport measurements across a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/Au-Cd3As2-Al junction.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Below, we show the temperature and magnetic field dependence of the ZBCP. The data shown was measured on the rightmost junction.</a:t>
            </a:r>
          </a:p>
        </p:txBody>
      </p:sp>
      <p:sp>
        <p:nvSpPr>
          <p:cNvPr id="85" name="Round Same Side Corner Rectangle 82">
            <a:extLst>
              <a:ext uri="{FF2B5EF4-FFF2-40B4-BE49-F238E27FC236}">
                <a16:creationId xmlns:a16="http://schemas.microsoft.com/office/drawing/2014/main" id="{41ECD81C-4EF0-4ACF-B675-B16F75F7CF0F}"/>
              </a:ext>
            </a:extLst>
          </p:cNvPr>
          <p:cNvSpPr/>
          <p:nvPr/>
        </p:nvSpPr>
        <p:spPr>
          <a:xfrm>
            <a:off x="1030461" y="29735340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3B5E6CE-AFDC-48E7-AA27-9D5878EA35D0}"/>
              </a:ext>
            </a:extLst>
          </p:cNvPr>
          <p:cNvSpPr/>
          <p:nvPr/>
        </p:nvSpPr>
        <p:spPr>
          <a:xfrm>
            <a:off x="1007353" y="30779106"/>
            <a:ext cx="9532800" cy="126248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Rectangle 15">
            <a:extLst>
              <a:ext uri="{FF2B5EF4-FFF2-40B4-BE49-F238E27FC236}">
                <a16:creationId xmlns:a16="http://schemas.microsoft.com/office/drawing/2014/main" id="{45BF4BC2-9582-424D-AF58-BBE66CE08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218" y="29892970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Model</a:t>
            </a:r>
          </a:p>
        </p:txBody>
      </p:sp>
      <p:sp>
        <p:nvSpPr>
          <p:cNvPr id="89" name="Round Same Side Corner Rectangle 82">
            <a:extLst>
              <a:ext uri="{FF2B5EF4-FFF2-40B4-BE49-F238E27FC236}">
                <a16:creationId xmlns:a16="http://schemas.microsoft.com/office/drawing/2014/main" id="{8723B93C-1641-4A15-9A24-E1519DE739DD}"/>
              </a:ext>
            </a:extLst>
          </p:cNvPr>
          <p:cNvSpPr/>
          <p:nvPr/>
        </p:nvSpPr>
        <p:spPr>
          <a:xfrm>
            <a:off x="11696711" y="14081694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622E0EA-F64C-4D0C-8DC3-6931A675EE80}"/>
              </a:ext>
            </a:extLst>
          </p:cNvPr>
          <p:cNvSpPr/>
          <p:nvPr/>
        </p:nvSpPr>
        <p:spPr>
          <a:xfrm>
            <a:off x="11673603" y="15138060"/>
            <a:ext cx="9532800" cy="124201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15">
            <a:extLst>
              <a:ext uri="{FF2B5EF4-FFF2-40B4-BE49-F238E27FC236}">
                <a16:creationId xmlns:a16="http://schemas.microsoft.com/office/drawing/2014/main" id="{95DA33B2-3046-4114-82B4-4840CD53C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5468" y="14239324"/>
            <a:ext cx="8486342" cy="769441"/>
          </a:xfrm>
          <a:prstGeom prst="rect">
            <a:avLst/>
          </a:prstGeom>
          <a:solidFill>
            <a:srgbClr val="F89E37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Majorana Zero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28">
                <a:extLst>
                  <a:ext uri="{FF2B5EF4-FFF2-40B4-BE49-F238E27FC236}">
                    <a16:creationId xmlns:a16="http://schemas.microsoft.com/office/drawing/2014/main" id="{31D51A02-31D6-4540-A9D6-2F825B390C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70449" y="18841700"/>
                <a:ext cx="8185440" cy="4832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the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treated as a parameter, the Hamiltonian describes a 2D Quantum Spin Hall insulator (QSHI). In proximity to an s-wave superconductor, the low energy edge theory is equivalent to a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Kitaev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chain which admits Majorana zero modes at its ends.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QSH edge states, however, do not have ends. MZMs exist at the boundaries of superconducting regions but delocalize over the gapless part of the edge.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Below, we examine two mechanisms of localizing the MZMs: a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-breaking magnetic field (left) and disorder that couples QSHI at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(right).</a:t>
                </a:r>
              </a:p>
            </p:txBody>
          </p:sp>
        </mc:Choice>
        <mc:Fallback>
          <p:sp>
            <p:nvSpPr>
              <p:cNvPr id="92" name="TextBox 28">
                <a:extLst>
                  <a:ext uri="{FF2B5EF4-FFF2-40B4-BE49-F238E27FC236}">
                    <a16:creationId xmlns:a16="http://schemas.microsoft.com/office/drawing/2014/main" id="{31D51A02-31D6-4540-A9D6-2F825B390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70449" y="18841700"/>
                <a:ext cx="8185440" cy="4832092"/>
              </a:xfrm>
              <a:prstGeom prst="rect">
                <a:avLst/>
              </a:prstGeom>
              <a:blipFill>
                <a:blip r:embed="rId3"/>
                <a:stretch>
                  <a:fillRect l="-2606" t="-1263" r="-2383" b="-27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ound Same Side Corner Rectangle 82">
            <a:extLst>
              <a:ext uri="{FF2B5EF4-FFF2-40B4-BE49-F238E27FC236}">
                <a16:creationId xmlns:a16="http://schemas.microsoft.com/office/drawing/2014/main" id="{4614211B-D986-4F8F-AA09-665A9448060C}"/>
              </a:ext>
            </a:extLst>
          </p:cNvPr>
          <p:cNvSpPr/>
          <p:nvPr/>
        </p:nvSpPr>
        <p:spPr>
          <a:xfrm>
            <a:off x="11695340" y="29338946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206A839-FFC0-456F-9E48-C1468120D8A5}"/>
              </a:ext>
            </a:extLst>
          </p:cNvPr>
          <p:cNvSpPr/>
          <p:nvPr/>
        </p:nvSpPr>
        <p:spPr>
          <a:xfrm>
            <a:off x="11672232" y="30395312"/>
            <a:ext cx="9532800" cy="130086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28">
                <a:extLst>
                  <a:ext uri="{FF2B5EF4-FFF2-40B4-BE49-F238E27FC236}">
                    <a16:creationId xmlns:a16="http://schemas.microsoft.com/office/drawing/2014/main" id="{CDC3DC81-3569-4C42-9470-B37B14FECF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73218" y="30658568"/>
                <a:ext cx="8596083" cy="88176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Finite-temperature smearing should yield a ZBCP of width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3.5</m:t>
                    </m:r>
                    <m:sSub>
                      <m:sSubPr>
                        <m:ctrlPr>
                          <a:rPr lang="en-CA" sz="2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However, the experimentally observed width is much narrower. This strongly suggests that the ZBCP is not caused by any single-particle mechanism.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are motivated to investigate a different origin of the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ZBCP: a supercurrent channel that exists between two neighboring Al-electrodes. The IV relationship for a Josephson junction in the presence of thermal Nyquist noise has been derived in [2]:</a:t>
                </a:r>
              </a:p>
              <a:p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𝐼𝑚</m:t>
                    </m:r>
                    <m:d>
                      <m:dPr>
                        <m:begChr m:val="["/>
                        <m:endChr m:val="]"/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1−2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𝑉</m:t>
                                    </m:r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ℏ/</m:t>
                                </m:r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𝑒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𝛽</m:t>
                                    </m:r>
                                    <m:f>
                                      <m:f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ℏ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CA" sz="280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Δ</m:t>
                                        </m:r>
                                        <m:d>
                                          <m:d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CA" sz="280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Δ</m:t>
                                        </m:r>
                                        <m:d>
                                          <m:d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𝑉</m:t>
                                    </m:r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ℏ/</m:t>
                                </m:r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𝑒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𝛽</m:t>
                                    </m:r>
                                    <m:f>
                                      <m:f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ℏ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CA" sz="280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Δ</m:t>
                                        </m:r>
                                        <m:d>
                                          <m:d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CA" sz="280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Δ</m:t>
                                        </m:r>
                                        <m:d>
                                          <m:d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sub>
                            </m:sSub>
                          </m:den>
                        </m:f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ctr"/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modified Bessel function of the first kind. The critical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treated as fit parameters.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compare with the experiment, we first subtract the linear current contribution from the NS channel, denoted by a red-dashed line below, to isolate the supercurrent as shown exemplary in the right panel.</a:t>
                </a:r>
              </a:p>
            </p:txBody>
          </p:sp>
        </mc:Choice>
        <mc:Fallback>
          <p:sp>
            <p:nvSpPr>
              <p:cNvPr id="157" name="TextBox 28">
                <a:extLst>
                  <a:ext uri="{FF2B5EF4-FFF2-40B4-BE49-F238E27FC236}">
                    <a16:creationId xmlns:a16="http://schemas.microsoft.com/office/drawing/2014/main" id="{CDC3DC81-3569-4C42-9470-B37B14FE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73218" y="30658568"/>
                <a:ext cx="8596083" cy="8817670"/>
              </a:xfrm>
              <a:prstGeom prst="rect">
                <a:avLst/>
              </a:prstGeom>
              <a:blipFill>
                <a:blip r:embed="rId4"/>
                <a:stretch>
                  <a:fillRect l="-2553" t="-622" r="-1348" b="-9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ound Same Side Corner Rectangle 101">
            <a:extLst>
              <a:ext uri="{FF2B5EF4-FFF2-40B4-BE49-F238E27FC236}">
                <a16:creationId xmlns:a16="http://schemas.microsoft.com/office/drawing/2014/main" id="{ABB360D2-8FEA-4EF3-B4E2-2E7AA8A2ABDA}"/>
              </a:ext>
            </a:extLst>
          </p:cNvPr>
          <p:cNvSpPr/>
          <p:nvPr/>
        </p:nvSpPr>
        <p:spPr>
          <a:xfrm flipV="1">
            <a:off x="22259564" y="27312468"/>
            <a:ext cx="9532800" cy="6946500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82">
            <a:extLst>
              <a:ext uri="{FF2B5EF4-FFF2-40B4-BE49-F238E27FC236}">
                <a16:creationId xmlns:a16="http://schemas.microsoft.com/office/drawing/2014/main" id="{9D25099E-0A81-43F2-B4F9-8CBE1D144454}"/>
              </a:ext>
            </a:extLst>
          </p:cNvPr>
          <p:cNvSpPr/>
          <p:nvPr/>
        </p:nvSpPr>
        <p:spPr>
          <a:xfrm>
            <a:off x="22287294" y="22030484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25AC723-F5AE-4E98-825E-4D46BCA844F2}"/>
              </a:ext>
            </a:extLst>
          </p:cNvPr>
          <p:cNvSpPr/>
          <p:nvPr/>
        </p:nvSpPr>
        <p:spPr>
          <a:xfrm>
            <a:off x="22264186" y="23041080"/>
            <a:ext cx="9532800" cy="96984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28">
                <a:extLst>
                  <a:ext uri="{FF2B5EF4-FFF2-40B4-BE49-F238E27FC236}">
                    <a16:creationId xmlns:a16="http://schemas.microsoft.com/office/drawing/2014/main" id="{4319D01F-BBD8-4ACA-8002-583A7188D9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86464" y="29338946"/>
                <a:ext cx="8596083" cy="4467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Assuming a diffusive Josephson junction, the magnetic field dependence of the supercurrent follows the Fraunhofer interference pattern</a:t>
                </a:r>
              </a:p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sz="28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Φ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2800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Φ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2800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m:rPr>
                                  <m:sty m:val="p"/>
                                </m:rPr>
                                <a:rPr lang="en-CA" sz="2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Φ</m:t>
                              </m:r>
                              <m:r>
                                <a:rPr lang="en-CA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2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Above figure shows the resulting simulated differential conductance assuming a junction area of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4 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p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consistent with the experimental geometry. The result is in good agreement with the experimental data.</a:t>
                </a:r>
              </a:p>
            </p:txBody>
          </p:sp>
        </mc:Choice>
        <mc:Fallback>
          <p:sp>
            <p:nvSpPr>
              <p:cNvPr id="161" name="TextBox 28">
                <a:extLst>
                  <a:ext uri="{FF2B5EF4-FFF2-40B4-BE49-F238E27FC236}">
                    <a16:creationId xmlns:a16="http://schemas.microsoft.com/office/drawing/2014/main" id="{4319D01F-BBD8-4ACA-8002-583A7188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86464" y="29338946"/>
                <a:ext cx="8596083" cy="4467313"/>
              </a:xfrm>
              <a:prstGeom prst="rect">
                <a:avLst/>
              </a:prstGeom>
              <a:blipFill>
                <a:blip r:embed="rId5"/>
                <a:stretch>
                  <a:fillRect l="-2553" t="-1364" r="-1773" b="-286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Rectangle 15">
            <a:extLst>
              <a:ext uri="{FF2B5EF4-FFF2-40B4-BE49-F238E27FC236}">
                <a16:creationId xmlns:a16="http://schemas.microsoft.com/office/drawing/2014/main" id="{91535D36-C333-4117-A41A-5EACB163B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7868" y="29457079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ZBP from supercurrent</a:t>
            </a:r>
          </a:p>
        </p:txBody>
      </p:sp>
      <p:sp>
        <p:nvSpPr>
          <p:cNvPr id="167" name="Rectangle 15">
            <a:extLst>
              <a:ext uri="{FF2B5EF4-FFF2-40B4-BE49-F238E27FC236}">
                <a16:creationId xmlns:a16="http://schemas.microsoft.com/office/drawing/2014/main" id="{E622172E-7CD0-4C37-898E-640EB81C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0659" y="22197147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Magnetic field dependence</a:t>
            </a:r>
          </a:p>
        </p:txBody>
      </p:sp>
      <p:sp>
        <p:nvSpPr>
          <p:cNvPr id="168" name="Round Same Side Corner Rectangle 102">
            <a:extLst>
              <a:ext uri="{FF2B5EF4-FFF2-40B4-BE49-F238E27FC236}">
                <a16:creationId xmlns:a16="http://schemas.microsoft.com/office/drawing/2014/main" id="{9E16E33E-BDD9-4007-9750-D6752195E467}"/>
              </a:ext>
            </a:extLst>
          </p:cNvPr>
          <p:cNvSpPr/>
          <p:nvPr/>
        </p:nvSpPr>
        <p:spPr>
          <a:xfrm flipV="1">
            <a:off x="22293368" y="10568336"/>
            <a:ext cx="9532800" cy="10850522"/>
          </a:xfrm>
          <a:prstGeom prst="round2SameRect">
            <a:avLst>
              <a:gd name="adj1" fmla="val 2613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ound Same Side Corner Rectangle 82">
            <a:extLst>
              <a:ext uri="{FF2B5EF4-FFF2-40B4-BE49-F238E27FC236}">
                <a16:creationId xmlns:a16="http://schemas.microsoft.com/office/drawing/2014/main" id="{64A09384-D9AC-4A67-B0B6-9885710B2058}"/>
              </a:ext>
            </a:extLst>
          </p:cNvPr>
          <p:cNvSpPr/>
          <p:nvPr/>
        </p:nvSpPr>
        <p:spPr>
          <a:xfrm>
            <a:off x="22282672" y="34775900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531D569-DC5F-46CD-9586-95EE8A634B19}"/>
              </a:ext>
            </a:extLst>
          </p:cNvPr>
          <p:cNvSpPr/>
          <p:nvPr/>
        </p:nvSpPr>
        <p:spPr>
          <a:xfrm>
            <a:off x="22259564" y="35806900"/>
            <a:ext cx="9532800" cy="6975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28">
                <a:extLst>
                  <a:ext uri="{FF2B5EF4-FFF2-40B4-BE49-F238E27FC236}">
                    <a16:creationId xmlns:a16="http://schemas.microsoft.com/office/drawing/2014/main" id="{F7DFA1CC-B3A4-47F7-B8BA-1AC6728545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89817" y="35986569"/>
                <a:ext cx="8066816" cy="74174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Z. Wang, H. Weng, Q. Wu, X. Dai, and Z. Fang.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Three-dimensional Dirac semimetal and quantum        transport in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CdAs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lang="en-US" sz="2800" i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Physical Review B, 88(12):125427, 2013.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Yu M Ivanchenko and L A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Zil’berman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Josephson Effect in Small Tunnel Contacts.</a:t>
                </a:r>
              </a:p>
              <a:p>
                <a:r>
                  <a:rPr lang="en-US" sz="2800" i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Soviet Physics JETP, 28(6):1272–1276, 1969.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W. Yu, W. Pan, D.L. Medlin, M.A. Rodriguez, S.R. Lee,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Zhi-qiang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Bao, and F. Zhang.</a:t>
                </a:r>
              </a:p>
              <a:p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Josephson Effects Mediated by a Dirac Semimetal.</a:t>
                </a:r>
              </a:p>
              <a:p>
                <a:r>
                  <a:rPr lang="en-US" sz="2800" i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Physical Review Letters, 120(17):177704, 2018.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Anffany Chen, D I Pikulin, and M Franz.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Josephson current signatures of Majorana flat bands on the surface of time-reversal-invariant Weyl and Dirac semimetals.</a:t>
                </a:r>
              </a:p>
              <a:p>
                <a:r>
                  <a:rPr lang="en-US" sz="2800" i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Physical Review B, 95 174505, 2017</a:t>
                </a:r>
              </a:p>
            </p:txBody>
          </p:sp>
        </mc:Choice>
        <mc:Fallback>
          <p:sp>
            <p:nvSpPr>
              <p:cNvPr id="174" name="TextBox 28">
                <a:extLst>
                  <a:ext uri="{FF2B5EF4-FFF2-40B4-BE49-F238E27FC236}">
                    <a16:creationId xmlns:a16="http://schemas.microsoft.com/office/drawing/2014/main" id="{F7DFA1CC-B3A4-47F7-B8BA-1AC672854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89817" y="35986569"/>
                <a:ext cx="8066816" cy="7417415"/>
              </a:xfrm>
              <a:prstGeom prst="rect">
                <a:avLst/>
              </a:prstGeom>
              <a:blipFill>
                <a:blip r:embed="rId6"/>
                <a:stretch>
                  <a:fillRect l="-2721" t="-740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Rectangle 15">
            <a:extLst>
              <a:ext uri="{FF2B5EF4-FFF2-40B4-BE49-F238E27FC236}">
                <a16:creationId xmlns:a16="http://schemas.microsoft.com/office/drawing/2014/main" id="{0E05EAB1-1998-4D1F-97D8-CBF5A41E0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5200" y="34894033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328F5-5CDF-45FA-86B1-9573AC6CF356}"/>
              </a:ext>
            </a:extLst>
          </p:cNvPr>
          <p:cNvSpPr/>
          <p:nvPr/>
        </p:nvSpPr>
        <p:spPr>
          <a:xfrm>
            <a:off x="22681080" y="35986612"/>
            <a:ext cx="670376" cy="6124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endParaRPr lang="en-CA" sz="9600" dirty="0"/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</a:t>
            </a:r>
            <a:endParaRPr lang="en-CA" sz="9600" dirty="0"/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</a:t>
            </a:r>
            <a:endParaRPr lang="en-CA" sz="9600" dirty="0"/>
          </a:p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9600" dirty="0"/>
          </a:p>
        </p:txBody>
      </p: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CE2D85D0-92CA-4CED-BCFD-82101A6E6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46065" y="8443720"/>
            <a:ext cx="9062807" cy="9089088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36A376-9B10-47F0-845C-C9E62F54E9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328"/>
          <a:stretch/>
        </p:blipFill>
        <p:spPr>
          <a:xfrm>
            <a:off x="23052311" y="23424861"/>
            <a:ext cx="6655468" cy="565561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F7B448F-0F4C-47CF-8270-90AD2FEA9857}"/>
              </a:ext>
            </a:extLst>
          </p:cNvPr>
          <p:cNvGrpSpPr/>
          <p:nvPr/>
        </p:nvGrpSpPr>
        <p:grpSpPr>
          <a:xfrm>
            <a:off x="29829215" y="23475879"/>
            <a:ext cx="1022482" cy="5032367"/>
            <a:chOff x="30169029" y="20949511"/>
            <a:chExt cx="1022482" cy="5032367"/>
          </a:xfrm>
        </p:grpSpPr>
        <p:pic>
          <p:nvPicPr>
            <p:cNvPr id="178" name="Picture 17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1F024E2-2770-4B20-B2C2-D06654506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4686" b="7527"/>
            <a:stretch/>
          </p:blipFill>
          <p:spPr>
            <a:xfrm rot="16200000">
              <a:off x="27909851" y="23208689"/>
              <a:ext cx="5032367" cy="514011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435B92-4B49-459C-A148-04AC67BA391D}"/>
                </a:ext>
              </a:extLst>
            </p:cNvPr>
            <p:cNvSpPr/>
            <p:nvPr/>
          </p:nvSpPr>
          <p:spPr>
            <a:xfrm>
              <a:off x="30673767" y="20982299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4.0</a:t>
              </a:r>
              <a:endParaRPr lang="en-CA" sz="8800" dirty="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3666B24-02D8-435D-8769-FE344769FDCC}"/>
                </a:ext>
              </a:extLst>
            </p:cNvPr>
            <p:cNvSpPr/>
            <p:nvPr/>
          </p:nvSpPr>
          <p:spPr>
            <a:xfrm>
              <a:off x="30665742" y="21945600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3.5</a:t>
              </a:r>
              <a:endParaRPr lang="en-CA" sz="8800" dirty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C856975-DF32-4416-B9D7-33752664FD1D}"/>
                </a:ext>
              </a:extLst>
            </p:cNvPr>
            <p:cNvSpPr/>
            <p:nvPr/>
          </p:nvSpPr>
          <p:spPr>
            <a:xfrm>
              <a:off x="30683038" y="22895444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3.0</a:t>
              </a:r>
              <a:endParaRPr lang="en-CA" sz="8800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057DCF9-97A0-4C36-8419-C5D9FCA03E4C}"/>
                </a:ext>
              </a:extLst>
            </p:cNvPr>
            <p:cNvSpPr/>
            <p:nvPr/>
          </p:nvSpPr>
          <p:spPr>
            <a:xfrm>
              <a:off x="30677081" y="23872339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2.5</a:t>
              </a:r>
              <a:endParaRPr lang="en-CA" sz="8800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94153C3-17FA-457F-9CCC-DE5CFF5322CE}"/>
                </a:ext>
              </a:extLst>
            </p:cNvPr>
            <p:cNvSpPr/>
            <p:nvPr/>
          </p:nvSpPr>
          <p:spPr>
            <a:xfrm>
              <a:off x="30677081" y="24830273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2.0</a:t>
              </a:r>
              <a:endParaRPr lang="en-CA" sz="8800" dirty="0"/>
            </a:p>
          </p:txBody>
        </p:sp>
      </p:grpSp>
      <p:pic>
        <p:nvPicPr>
          <p:cNvPr id="33" name="Picture 32" descr="A picture containing sitting, cat&#10;&#10;Description automatically generated">
            <a:extLst>
              <a:ext uri="{FF2B5EF4-FFF2-40B4-BE49-F238E27FC236}">
                <a16:creationId xmlns:a16="http://schemas.microsoft.com/office/drawing/2014/main" id="{8BE0C738-5E87-44D2-8EC7-FF4F326E40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90"/>
          <a:stretch/>
        </p:blipFill>
        <p:spPr>
          <a:xfrm>
            <a:off x="12458800" y="15551601"/>
            <a:ext cx="8078434" cy="2687110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D5E4C8-A69A-448E-B83F-26C1AD02D2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63192" y="4872916"/>
            <a:ext cx="2592519" cy="1037008"/>
          </a:xfrm>
          <a:prstGeom prst="rect">
            <a:avLst/>
          </a:prstGeom>
        </p:spPr>
      </p:pic>
      <p:pic>
        <p:nvPicPr>
          <p:cNvPr id="39" name="Picture 38" descr="A picture containing plate&#10;&#10;Description automatically generated">
            <a:extLst>
              <a:ext uri="{FF2B5EF4-FFF2-40B4-BE49-F238E27FC236}">
                <a16:creationId xmlns:a16="http://schemas.microsoft.com/office/drawing/2014/main" id="{541CC1A6-2C49-48DA-AC91-C2F94A0A00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02025" y="4734117"/>
            <a:ext cx="1171559" cy="1171252"/>
          </a:xfrm>
          <a:prstGeom prst="rect">
            <a:avLst/>
          </a:prstGeom>
        </p:spPr>
      </p:pic>
      <p:pic>
        <p:nvPicPr>
          <p:cNvPr id="41" name="Picture 4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327D3B6-1600-4AC8-B808-206B65328B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91260" y="4757422"/>
            <a:ext cx="1991481" cy="11525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28">
                <a:extLst>
                  <a:ext uri="{FF2B5EF4-FFF2-40B4-BE49-F238E27FC236}">
                    <a16:creationId xmlns:a16="http://schemas.microsoft.com/office/drawing/2014/main" id="{9D8E462C-5169-4EF3-BD1F-456DF67836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92540" y="17682607"/>
                <a:ext cx="8185440" cy="3108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Experimentally measured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𝐼𝑉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curves (dots) agree well with the model (red lines) for a wide range of temperatures. This strongly suggests that the ZBCP is the result of a supercurrent that is supported by neighboring Al contacts in the device geometry.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Fit parameters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35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nA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59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88</a:t>
                </a:r>
                <a:r>
                  <a:rPr lang="en-CA" sz="28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The effective circuit is depicted in the inset.</a:t>
                </a:r>
              </a:p>
            </p:txBody>
          </p:sp>
        </mc:Choice>
        <mc:Fallback>
          <p:sp>
            <p:nvSpPr>
              <p:cNvPr id="185" name="TextBox 28">
                <a:extLst>
                  <a:ext uri="{FF2B5EF4-FFF2-40B4-BE49-F238E27FC236}">
                    <a16:creationId xmlns:a16="http://schemas.microsoft.com/office/drawing/2014/main" id="{9D8E462C-5169-4EF3-BD1F-456DF6783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2540" y="17682607"/>
                <a:ext cx="8185440" cy="3108543"/>
              </a:xfrm>
              <a:prstGeom prst="rect">
                <a:avLst/>
              </a:prstGeom>
              <a:blipFill>
                <a:blip r:embed="rId13"/>
                <a:stretch>
                  <a:fillRect l="-2681" t="-1961" r="-894" b="-47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5CABCE1-B62D-431C-9898-FCE16FCD0A7C}"/>
              </a:ext>
            </a:extLst>
          </p:cNvPr>
          <p:cNvGrpSpPr/>
          <p:nvPr/>
        </p:nvGrpSpPr>
        <p:grpSpPr>
          <a:xfrm>
            <a:off x="1049488" y="20713121"/>
            <a:ext cx="9272723" cy="8347231"/>
            <a:chOff x="1121414" y="20713121"/>
            <a:chExt cx="9272723" cy="8347231"/>
          </a:xfrm>
        </p:grpSpPr>
        <p:pic>
          <p:nvPicPr>
            <p:cNvPr id="44" name="Picture 43" descr="A close up of a map&#10;&#10;Description automatically generated">
              <a:extLst>
                <a:ext uri="{FF2B5EF4-FFF2-40B4-BE49-F238E27FC236}">
                  <a16:creationId xmlns:a16="http://schemas.microsoft.com/office/drawing/2014/main" id="{8B59E12D-3DE5-4BB3-ADF5-C8155467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93504" y="20713121"/>
              <a:ext cx="9200633" cy="8347231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89D65B-E8C6-4186-87FB-99DF3E447F37}"/>
                </a:ext>
              </a:extLst>
            </p:cNvPr>
            <p:cNvGrpSpPr/>
            <p:nvPr/>
          </p:nvGrpSpPr>
          <p:grpSpPr>
            <a:xfrm>
              <a:off x="1121414" y="24704482"/>
              <a:ext cx="5099896" cy="4024637"/>
              <a:chOff x="1200524" y="23537587"/>
              <a:chExt cx="4817516" cy="4024637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41D5116F-6F0D-48D6-A390-BE4A616816B1}"/>
                  </a:ext>
                </a:extLst>
              </p:cNvPr>
              <p:cNvPicPr/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654"/>
              <a:stretch/>
            </p:blipFill>
            <p:spPr bwMode="auto">
              <a:xfrm>
                <a:off x="1205571" y="23537587"/>
                <a:ext cx="4812469" cy="402463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5F4BD6D-F5F2-4261-8835-94244954B658}"/>
                  </a:ext>
                </a:extLst>
              </p:cNvPr>
              <p:cNvSpPr/>
              <p:nvPr/>
            </p:nvSpPr>
            <p:spPr>
              <a:xfrm>
                <a:off x="1200524" y="23745800"/>
                <a:ext cx="425028" cy="5110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FFE78A9-AE09-471A-95A7-E2E888154DD7}"/>
                </a:ext>
              </a:extLst>
            </p:cNvPr>
            <p:cNvSpPr/>
            <p:nvPr/>
          </p:nvSpPr>
          <p:spPr>
            <a:xfrm>
              <a:off x="3210621" y="28845814"/>
              <a:ext cx="935211" cy="214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</p:grpSp>
      <p:pic>
        <p:nvPicPr>
          <p:cNvPr id="47" name="Picture 4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04F4E7-CD58-4B38-B022-D9D05EE14B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859" y="34624535"/>
            <a:ext cx="7187772" cy="86843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28">
                <a:extLst>
                  <a:ext uri="{FF2B5EF4-FFF2-40B4-BE49-F238E27FC236}">
                    <a16:creationId xmlns:a16="http://schemas.microsoft.com/office/drawing/2014/main" id="{89BE4135-59BB-4799-A652-797C66D4E9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08340" y="31076820"/>
                <a:ext cx="8569326" cy="38070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model the Dirac semimetal Cd</a:t>
                </a:r>
                <a:r>
                  <a:rPr lang="en-US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en-US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the effective low energy theory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</m:e>
                      </m:d>
                      <m:r>
                        <a:rPr lang="en-CA" sz="28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en-CA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5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</m:e>
                    </m:d>
                    <m:r>
                      <a:rPr lang="en-CA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 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  <m:r>
                      <a:rPr lang="en-CA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even functions in k [1].</a:t>
                </a:r>
              </a:p>
            </p:txBody>
          </p:sp>
        </mc:Choice>
        <mc:Fallback>
          <p:sp>
            <p:nvSpPr>
              <p:cNvPr id="88" name="TextBox 28">
                <a:extLst>
                  <a:ext uri="{FF2B5EF4-FFF2-40B4-BE49-F238E27FC236}">
                    <a16:creationId xmlns:a16="http://schemas.microsoft.com/office/drawing/2014/main" id="{89BE4135-59BB-4799-A652-797C66D4E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8340" y="31076820"/>
                <a:ext cx="8569326" cy="3807004"/>
              </a:xfrm>
              <a:prstGeom prst="rect">
                <a:avLst/>
              </a:prstGeom>
              <a:blipFill>
                <a:blip r:embed="rId17"/>
                <a:stretch>
                  <a:fillRect l="-2489" t="-1603" r="-1494" b="-36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 descr="A close up of a map&#10;&#10;Description automatically generated">
            <a:extLst>
              <a:ext uri="{FF2B5EF4-FFF2-40B4-BE49-F238E27FC236}">
                <a16:creationId xmlns:a16="http://schemas.microsoft.com/office/drawing/2014/main" id="{6930F85A-4279-4BF7-B835-679C541E0D4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1634" t="-1" b="560"/>
          <a:stretch/>
        </p:blipFill>
        <p:spPr>
          <a:xfrm>
            <a:off x="11837868" y="24003486"/>
            <a:ext cx="9224489" cy="4206810"/>
          </a:xfrm>
          <a:prstGeom prst="rect">
            <a:avLst/>
          </a:prstGeom>
        </p:spPr>
      </p:pic>
      <p:pic>
        <p:nvPicPr>
          <p:cNvPr id="66" name="Picture 65" descr="A close up of a map&#10;&#10;Description automatically generated">
            <a:extLst>
              <a:ext uri="{FF2B5EF4-FFF2-40B4-BE49-F238E27FC236}">
                <a16:creationId xmlns:a16="http://schemas.microsoft.com/office/drawing/2014/main" id="{89B3750B-E3A2-4222-BF6E-EBC8C2523C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80314" y="39389287"/>
            <a:ext cx="8699366" cy="391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16273"/>
      </p:ext>
    </p:extLst>
  </p:cSld>
  <p:clrMapOvr>
    <a:masterClrMapping/>
  </p:clrMapOvr>
</p:sld>
</file>

<file path=ppt/theme/theme1.xml><?xml version="1.0" encoding="utf-8"?>
<a:theme xmlns:a="http://schemas.openxmlformats.org/drawingml/2006/main" name="SBQMI_ppt_4_3">
  <a:themeElements>
    <a:clrScheme name="QMI light">
      <a:dk1>
        <a:srgbClr val="0C2344"/>
      </a:dk1>
      <a:lt1>
        <a:srgbClr val="FFFFFF"/>
      </a:lt1>
      <a:dk2>
        <a:srgbClr val="2B4E7C"/>
      </a:dk2>
      <a:lt2>
        <a:srgbClr val="E3E8C3"/>
      </a:lt2>
      <a:accent1>
        <a:srgbClr val="BA0008"/>
      </a:accent1>
      <a:accent2>
        <a:srgbClr val="A6A6A6"/>
      </a:accent2>
      <a:accent3>
        <a:srgbClr val="86AB85"/>
      </a:accent3>
      <a:accent4>
        <a:srgbClr val="8AB3CC"/>
      </a:accent4>
      <a:accent5>
        <a:srgbClr val="F89E37"/>
      </a:accent5>
      <a:accent6>
        <a:srgbClr val="B3A5E6"/>
      </a:accent6>
      <a:hlink>
        <a:srgbClr val="5E875D"/>
      </a:hlink>
      <a:folHlink>
        <a:srgbClr val="70440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MI_AcademicPoster_Vertical_36x48_2019" id="{297B6D45-68D9-4140-B3E3-03EB90EBD214}" vid="{A8FAEA3B-29B2-974E-B105-C55CAB0CDF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QMI_AcademicPoster_Vertical_36x48_2019</Template>
  <TotalTime>0</TotalTime>
  <Words>1108</Words>
  <Application>Microsoft Office PowerPoint</Application>
  <PresentationFormat>Custom</PresentationFormat>
  <Paragraphs>92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Cambria Math</vt:lpstr>
      <vt:lpstr>WhitneyHTF-Bold</vt:lpstr>
      <vt:lpstr>SBQMI_ppt_4_3</vt:lpstr>
      <vt:lpstr>PowerPoint Presentation</vt:lpstr>
    </vt:vector>
  </TitlesOfParts>
  <Manager/>
  <Company>Stewart Blusson Quantum Matter Institute | 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Rafael Haenel</dc:creator>
  <cp:keywords/>
  <dc:description/>
  <cp:lastModifiedBy>Rafael Haenel</cp:lastModifiedBy>
  <cp:revision>28</cp:revision>
  <cp:lastPrinted>2019-11-28T21:25:46Z</cp:lastPrinted>
  <dcterms:created xsi:type="dcterms:W3CDTF">2019-11-29T00:12:56Z</dcterms:created>
  <dcterms:modified xsi:type="dcterms:W3CDTF">2019-12-04T09:42:47Z</dcterms:modified>
  <cp:category/>
</cp:coreProperties>
</file>